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69" d="100"/>
          <a:sy n="69" d="100"/>
        </p:scale>
        <p:origin x="6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85AAD-340B-4BB3-A250-9EAD22335037}" type="datetimeFigureOut">
              <a:rPr lang="nl-NL" smtClean="0"/>
              <a:pPr/>
              <a:t>22-11-2017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6559F-C349-4CE7-A4FC-2CF704DE5D6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luther&amp;source=images&amp;cd=&amp;cad=rja&amp;docid=cZX20R7iqIAwJM&amp;tbnid=CCVsa4004HAICM:&amp;ved=0CAUQjRw&amp;url=http://www.trouw.nl/tr/nl/4716/Christendom/article/detail/3341523/2012/11/02/Duitse-katholieken-hebben-nog-weinig-zin-om-Luther-te-herdenken.dhtml&amp;ei=dUVdUYruI7SV0QWYrYGoBQ&amp;bvm=bv.44770516,d.d2k&amp;psig=AFQjCNGYiB1YiTfvNrcYTUIPxWBj0s2-RQ&amp;ust=136515351861926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google.nl/url?sa=i&amp;rct=j&amp;q=calvijn&amp;source=images&amp;cd=&amp;cad=rja&amp;docid=dGTgs4W7axh7dM&amp;tbnid=EtX6QbjdbzU-fM:&amp;ved=0CAUQjRw&amp;url=http://nl.wikipedia.org/wiki/Johannes_Calvijn&amp;ei=WUVdUcaZDaqa1AX7iYDoBw&amp;bvm=bv.44770516,d.d2k&amp;psig=AFQjCNGYeEHDhwwQBKHWc7WRuxGjzeZeJg&amp;ust=136515349157316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nl/url?sa=i&amp;rct=j&amp;q=calvinisme+verspreiding&amp;source=images&amp;cd=&amp;cad=rja&amp;docid=4ouYU5GsuCRSUM&amp;tbnid=i3R7LJiyKU9ApM:&amp;ved=0CAUQjRw&amp;url=http://www.harfsen.nl/~kerk/archief.html&amp;ei=aHdmUdbNBKLD0QWCyoG4DA&amp;bvm=bv.45107431,d.d2k&amp;psig=AFQjCNGJNyh0F2f64AvpeGCO8BPLC28ZwQ&amp;ust=1365756067647993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vBotF6t1XA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GsJtkdZnC4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l/url?sa=i&amp;rct=j&amp;q=erasmus&amp;source=images&amp;cd=&amp;cad=rja&amp;docid=34noyh4BNxQfVM&amp;tbnid=-v_iK6OwxxR9cM:&amp;ved=0CAUQjRw&amp;url=http://www.isvw.nl/nl/erasmus/&amp;ei=Kz5dUcuyMMmd0QXnt4HYAQ&amp;bvm=bv.44770516,d.ZWU&amp;psig=AFQjCNFv38JDnorPL0W_-EPHnLLf1lRtYQ&amp;ust=13651516512036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hooltv.nl/video/histoclips-luther-en-de-hervorming/#q=luthe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url?sa=i&amp;rct=j&amp;q=aflatenhandel&amp;source=images&amp;cd=&amp;cad=rja&amp;docid=x1HJiP1IBuv0eM&amp;tbnid=pW8XsVYi4yUG2M:&amp;ved=0CAUQjRw&amp;url=http://www.nieuwsbronnen.com/tenbunderen/bedevaarten/bedevaartaflaten.html&amp;ei=3T9dUfzwBuHN0QWylYCQAQ&amp;psig=AFQjCNGgnOv5UxLkpqJ-JhdZ0oYOhtIVeA&amp;ust=136515207054715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nl/url?sa=i&amp;rct=j&amp;q=heiligenverering&amp;source=images&amp;cd=&amp;cad=rja&amp;docid=LvjE3d85BT8xIM&amp;tbnid=u0ZrkGDROkCLRM:&amp;ved=0CAUQjRw&amp;url=http://www.columbusmagazine.nl/noord_en_midden-amerika/cuba/havana/reisreporter/fotos/25666.html&amp;ei=rz9dUa-dF4rN0QWzhIDYBg&amp;bvm=bv.44770516,d.ZWU&amp;psig=AFQjCNF3oPOztgGaiy3ZM0yQeuOTyJSeUA&amp;ust=136515204229030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nl/url?sa=i&amp;rct=j&amp;q=relikwie&amp;source=images&amp;cd=&amp;cad=rja&amp;docid=ZNHT6j6k3wdXmM&amp;tbnid=FeyeLZlRclVhxM:&amp;ved=0CAUQjRw&amp;url=http://www.bedawi.com/St_Katherine_NL.html&amp;ei=lz9dUcr1GKeM0AWt_oDgAw&amp;bvm=bv.44770516,d.ZWU&amp;psig=AFQjCNGMQe1ntF4Gnx83xGX2-lMRoTyCjg&amp;ust=136515198245148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Paragraaf </a:t>
            </a:r>
            <a:r>
              <a:rPr lang="nl-NL" dirty="0" smtClean="0"/>
              <a:t>3.3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De Reformatie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 smtClean="0"/>
              <a:t>kerkhervorming</a:t>
            </a:r>
            <a:endParaRPr lang="nl-NL" dirty="0" smtClean="0"/>
          </a:p>
        </p:txBody>
      </p:sp>
      <p:sp>
        <p:nvSpPr>
          <p:cNvPr id="4" name="Explosie 2 3"/>
          <p:cNvSpPr/>
          <p:nvPr/>
        </p:nvSpPr>
        <p:spPr>
          <a:xfrm>
            <a:off x="3491880" y="35349"/>
            <a:ext cx="4966320" cy="2232248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rgbClr val="FF0000"/>
                </a:solidFill>
              </a:rPr>
              <a:t>BELANGRIJK VOOR HET EXAMEN</a:t>
            </a:r>
            <a:endParaRPr lang="nl-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/>
              <a:t>Luther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Met zijn 95 stellingen wilde hij GEEN scheuring in de kerk maar een verandering (hervorming).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Is dit gelukt?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nee….</a:t>
            </a:r>
            <a:endParaRPr lang="nl-NL" dirty="0"/>
          </a:p>
        </p:txBody>
      </p:sp>
      <p:pic>
        <p:nvPicPr>
          <p:cNvPr id="4098" name="Picture 2" descr="http://static0.trouw.nl/static/photo/2012/9/6/0/20121102110350/media_xl_141036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780928"/>
            <a:ext cx="4457700" cy="3228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err="1" smtClean="0"/>
              <a:t>Luther</a:t>
            </a:r>
            <a:r>
              <a:rPr lang="nl-NL" b="1" dirty="0" smtClean="0"/>
              <a:t> vindt: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u="sng" dirty="0" smtClean="0"/>
              <a:t>Bijbel = het belangrijkste </a:t>
            </a:r>
          </a:p>
          <a:p>
            <a:pPr>
              <a:buNone/>
            </a:pPr>
            <a:r>
              <a:rPr lang="nl-NL" dirty="0" smtClean="0"/>
              <a:t>De mens moet zelf de bijbel kunnen lezen. 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Priesters? </a:t>
            </a:r>
            <a:r>
              <a:rPr lang="nl-NL" dirty="0" smtClean="0">
                <a:sym typeface="Wingdings" pitchFamily="2" charset="2"/>
              </a:rPr>
              <a:t> overbodig 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endParaRPr lang="nl-NL" dirty="0"/>
          </a:p>
        </p:txBody>
      </p:sp>
      <p:sp>
        <p:nvSpPr>
          <p:cNvPr id="4" name="PIJL-OMLAAG 3"/>
          <p:cNvSpPr/>
          <p:nvPr/>
        </p:nvSpPr>
        <p:spPr>
          <a:xfrm>
            <a:off x="1835696" y="2852936"/>
            <a:ext cx="64807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Afgeronde rechthoek 4"/>
          <p:cNvSpPr/>
          <p:nvPr/>
        </p:nvSpPr>
        <p:spPr>
          <a:xfrm>
            <a:off x="5220072" y="2852936"/>
            <a:ext cx="302433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En.. hiermee tast Luther het gezag van de kerk aan.  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 flipV="1">
            <a:off x="4499992" y="3356992"/>
            <a:ext cx="648072" cy="86409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fgeronde rechthoek 8"/>
          <p:cNvSpPr/>
          <p:nvPr/>
        </p:nvSpPr>
        <p:spPr>
          <a:xfrm>
            <a:off x="5292080" y="4581128"/>
            <a:ext cx="295232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1520: banvloek van de paus over Luther. </a:t>
            </a:r>
            <a:endParaRPr lang="nl-NL" dirty="0"/>
          </a:p>
        </p:txBody>
      </p:sp>
      <p:cxnSp>
        <p:nvCxnSpPr>
          <p:cNvPr id="12" name="Rechte verbindingslijn met pijl 11"/>
          <p:cNvCxnSpPr/>
          <p:nvPr/>
        </p:nvCxnSpPr>
        <p:spPr>
          <a:xfrm>
            <a:off x="6732240" y="4365104"/>
            <a:ext cx="0" cy="21602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fgeronde rechthoek 12"/>
          <p:cNvSpPr/>
          <p:nvPr/>
        </p:nvSpPr>
        <p:spPr>
          <a:xfrm>
            <a:off x="5292080" y="5805264"/>
            <a:ext cx="2880320" cy="90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Luther krijgt bescherming van </a:t>
            </a:r>
            <a:r>
              <a:rPr lang="nl-NL" dirty="0" smtClean="0"/>
              <a:t>sommige </a:t>
            </a:r>
            <a:r>
              <a:rPr lang="nl-NL" dirty="0" smtClean="0"/>
              <a:t>Duitse </a:t>
            </a:r>
            <a:r>
              <a:rPr lang="nl-NL" dirty="0" smtClean="0"/>
              <a:t>vorsten en is veilig. </a:t>
            </a:r>
            <a:endParaRPr lang="nl-NL" dirty="0"/>
          </a:p>
        </p:txBody>
      </p:sp>
      <p:cxnSp>
        <p:nvCxnSpPr>
          <p:cNvPr id="15" name="Rechte verbindingslijn met pijl 14"/>
          <p:cNvCxnSpPr/>
          <p:nvPr/>
        </p:nvCxnSpPr>
        <p:spPr>
          <a:xfrm>
            <a:off x="6732240" y="5589240"/>
            <a:ext cx="0" cy="21602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al 19"/>
          <p:cNvSpPr/>
          <p:nvPr/>
        </p:nvSpPr>
        <p:spPr>
          <a:xfrm>
            <a:off x="539552" y="4509120"/>
            <a:ext cx="3096344" cy="23488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Luther gaat de Bijbel in het Duits vertalen…</a:t>
            </a:r>
          </a:p>
          <a:p>
            <a:pPr algn="ctr"/>
            <a:endParaRPr lang="nl-NL" sz="1600" dirty="0" smtClean="0"/>
          </a:p>
          <a:p>
            <a:pPr algn="ctr"/>
            <a:r>
              <a:rPr lang="nl-NL" sz="1600" dirty="0" smtClean="0"/>
              <a:t>Het protest tegen de kerk gaat door: hierdoor ontstaat een nieuw soort christendom:</a:t>
            </a:r>
          </a:p>
          <a:p>
            <a:pPr algn="ctr"/>
            <a:r>
              <a:rPr lang="nl-NL" sz="1600" dirty="0" smtClean="0"/>
              <a:t>protestantisme</a:t>
            </a:r>
            <a:endParaRPr lang="nl-NL" sz="1600" dirty="0"/>
          </a:p>
        </p:txBody>
      </p:sp>
      <p:cxnSp>
        <p:nvCxnSpPr>
          <p:cNvPr id="22" name="Rechte verbindingslijn met pijl 21"/>
          <p:cNvCxnSpPr/>
          <p:nvPr/>
        </p:nvCxnSpPr>
        <p:spPr>
          <a:xfrm flipH="1">
            <a:off x="3707904" y="6165304"/>
            <a:ext cx="1512168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van Luthers</a:t>
            </a:r>
            <a:r>
              <a:rPr lang="nl-NL" smtClean="0"/>
              <a:t>’ optreden….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nl-NL" dirty="0" smtClean="0"/>
              <a:t>Duitse godsdienstoorlogen (1522 – 1555)</a:t>
            </a:r>
          </a:p>
          <a:p>
            <a:r>
              <a:rPr lang="nl-NL" dirty="0" smtClean="0"/>
              <a:t>Er zijn n</a:t>
            </a:r>
            <a:r>
              <a:rPr lang="nl-NL" dirty="0" smtClean="0"/>
              <a:t>u </a:t>
            </a:r>
            <a:r>
              <a:rPr lang="nl-NL" dirty="0" smtClean="0"/>
              <a:t>twee christelijke geloven: </a:t>
            </a:r>
            <a:r>
              <a:rPr lang="nl-NL" b="1" dirty="0" smtClean="0">
                <a:solidFill>
                  <a:srgbClr val="FF0000"/>
                </a:solidFill>
              </a:rPr>
              <a:t>katholicisme</a:t>
            </a:r>
            <a:r>
              <a:rPr lang="nl-NL" dirty="0" smtClean="0"/>
              <a:t> (het oorspronkelijke christelijke geloof in Europa) en </a:t>
            </a: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protestantisme</a:t>
            </a:r>
            <a:r>
              <a:rPr lang="nl-NL" dirty="0" smtClean="0">
                <a:sym typeface="Wingdings" pitchFamily="2" charset="2"/>
              </a:rPr>
              <a:t> (Lutheranisme), later ook andere protestantse stromingen (o.a. wederdopers en </a:t>
            </a: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calvinisten</a:t>
            </a:r>
            <a:r>
              <a:rPr lang="nl-NL" dirty="0" smtClean="0">
                <a:sym typeface="Wingdings" pitchFamily="2" charset="2"/>
              </a:rPr>
              <a:t>)</a:t>
            </a:r>
          </a:p>
          <a:p>
            <a:r>
              <a:rPr lang="nl-NL" dirty="0" smtClean="0">
                <a:sym typeface="Wingdings" pitchFamily="2" charset="2"/>
              </a:rPr>
              <a:t>Tegenbeweging van de katholieken: </a:t>
            </a: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contrareformatie</a:t>
            </a:r>
            <a:r>
              <a:rPr lang="nl-NL" dirty="0" smtClean="0">
                <a:sym typeface="Wingdings" pitchFamily="2" charset="2"/>
              </a:rPr>
              <a:t> (middel: </a:t>
            </a: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inquisitie</a:t>
            </a:r>
            <a:r>
              <a:rPr lang="nl-NL" dirty="0" smtClean="0">
                <a:sym typeface="Wingdings" pitchFamily="2" charset="2"/>
              </a:rPr>
              <a:t>)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/>
              <a:t>Calvijn (1509 – 1564)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nl-NL" i="1" dirty="0" smtClean="0"/>
          </a:p>
          <a:p>
            <a:pPr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Bijbel is enige vorm van gezag  geen vorst of overheid heeft iets over de kerk te zeggen</a:t>
            </a:r>
          </a:p>
          <a:p>
            <a:pPr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Geen symboliek: geen klokken, kaarsen, beelden enz. </a:t>
            </a:r>
          </a:p>
          <a:p>
            <a:pPr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Mens is van nature slecht en </a:t>
            </a:r>
            <a:r>
              <a:rPr lang="nl-NL" dirty="0" smtClean="0">
                <a:sym typeface="Wingdings" pitchFamily="2" charset="2"/>
              </a:rPr>
              <a:t>zondig (ai…)</a:t>
            </a:r>
            <a:endParaRPr lang="nl-NL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Mens moet vroom leven (bidden, hard werken, zelfbeheersing) en matig genieten van kunst, natuur, muziek enz. </a:t>
            </a:r>
          </a:p>
          <a:p>
            <a:pPr>
              <a:buFont typeface="Wingdings"/>
              <a:buChar char="à"/>
            </a:pPr>
            <a:r>
              <a:rPr lang="nl-NL" dirty="0" smtClean="0">
                <a:sym typeface="Wingdings" pitchFamily="2" charset="2"/>
              </a:rPr>
              <a:t>Gewone gelovigen hadden de macht en niet een kerk met bisschoppen, priesters ed. 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1026" name="Picture 2" descr="http://upload.wikimedia.org/wikipedia/commons/thumb/4/44/Jean_Calvin.png/220px-Jean_Calvi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84175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/>
              <a:t>Calvinisme</a:t>
            </a:r>
            <a:endParaRPr lang="nl-NL" b="1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nl-NL"/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Calvijn: stichting kerk in Geneve in 1541</a:t>
            </a:r>
          </a:p>
          <a:p>
            <a:pPr>
              <a:buNone/>
            </a:pPr>
            <a:r>
              <a:rPr lang="nl-NL" dirty="0" smtClean="0"/>
              <a:t>Verspreiding west- noord en midden Europa</a:t>
            </a:r>
          </a:p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Populair bij stedelijke burgerij en handwerklieden</a:t>
            </a:r>
          </a:p>
          <a:p>
            <a:pPr>
              <a:buNone/>
            </a:pPr>
            <a:r>
              <a:rPr lang="nl-NL" dirty="0" smtClean="0"/>
              <a:t>1566 calvinisme in Nederland heel populair (daarvoor werd het geloof stevig onderdrukt omdat iedereen katholiek MOEST zijn)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1026" name="Picture 2" descr="http://img210.imageshack.us/img210/7696/calvinism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19685"/>
          <a:stretch>
            <a:fillRect/>
          </a:stretch>
        </p:blipFill>
        <p:spPr bwMode="auto">
          <a:xfrm>
            <a:off x="759686" y="1556792"/>
            <a:ext cx="3836215" cy="4303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/>
              <a:t>Vergelijking </a:t>
            </a:r>
            <a:r>
              <a:rPr lang="nl-NL" b="1" dirty="0" err="1" smtClean="0"/>
              <a:t>Luther</a:t>
            </a:r>
            <a:r>
              <a:rPr lang="nl-NL" b="1" dirty="0" smtClean="0"/>
              <a:t> </a:t>
            </a:r>
            <a:r>
              <a:rPr lang="nl-NL" b="1" dirty="0" smtClean="0">
                <a:sym typeface="Wingdings" pitchFamily="2" charset="2"/>
              </a:rPr>
              <a:t>  Calvijn</a:t>
            </a:r>
            <a:endParaRPr lang="nl-NL" b="1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Luther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Symboliek: +/-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Mens is zondig en slecht maar kan gered worden; zijn lot staat nog niet vast.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De vorst bepaalt het geloof: je mag niet in opstand komen tegen je vorst</a:t>
            </a:r>
          </a:p>
          <a:p>
            <a:pPr marL="457200" indent="-457200">
              <a:buNone/>
            </a:pPr>
            <a:endParaRPr lang="nl-NL" dirty="0" smtClean="0"/>
          </a:p>
          <a:p>
            <a:pPr marL="457200" indent="-457200">
              <a:buNone/>
            </a:pPr>
            <a:endParaRPr lang="nl-NL" dirty="0" smtClean="0"/>
          </a:p>
          <a:p>
            <a:pPr marL="457200" indent="-457200">
              <a:buNone/>
            </a:pPr>
            <a:r>
              <a:rPr lang="nl-NL" dirty="0" smtClean="0">
                <a:sym typeface="Wingdings" pitchFamily="2" charset="2"/>
              </a:rPr>
              <a:t> Duitse godsdienstoorlogen</a:t>
            </a:r>
            <a:endParaRPr lang="nl-NL" dirty="0" smtClean="0"/>
          </a:p>
          <a:p>
            <a:pPr marL="457200" indent="-457200">
              <a:buFont typeface="+mj-lt"/>
              <a:buAutoNum type="arabicPeriod"/>
            </a:pPr>
            <a:endParaRPr lang="nl-NL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Calvijn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Symboliek: - 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Mens is zeer zondig en slecht en kan niet gered worden; zijn lot staat vast (predestinatieleer)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Je mag zelf je geloof bepalen; je vorst heeft daarover niets te zeggen; je mag in opstand komen tegen je vorst. </a:t>
            </a:r>
          </a:p>
          <a:p>
            <a:pPr marL="457200" indent="-457200">
              <a:buNone/>
            </a:pPr>
            <a:endParaRPr lang="nl-NL" dirty="0" smtClean="0"/>
          </a:p>
          <a:p>
            <a:pPr marL="457200" indent="-457200">
              <a:buNone/>
            </a:pPr>
            <a:endParaRPr lang="nl-NL" dirty="0" smtClean="0">
              <a:sym typeface="Wingdings" pitchFamily="2" charset="2"/>
            </a:endParaRPr>
          </a:p>
          <a:p>
            <a:pPr marL="457200" indent="-457200">
              <a:buNone/>
            </a:pPr>
            <a:endParaRPr lang="nl-NL" dirty="0" smtClean="0">
              <a:sym typeface="Wingdings" pitchFamily="2" charset="2"/>
            </a:endParaRPr>
          </a:p>
          <a:p>
            <a:pPr marL="457200" indent="-457200">
              <a:buNone/>
            </a:pPr>
            <a:r>
              <a:rPr lang="nl-NL" dirty="0" smtClean="0">
                <a:sym typeface="Wingdings" pitchFamily="2" charset="2"/>
              </a:rPr>
              <a:t> Nederlandse opstand</a:t>
            </a:r>
            <a:endParaRPr lang="nl-NL" dirty="0" smtClean="0"/>
          </a:p>
        </p:txBody>
      </p:sp>
      <p:sp>
        <p:nvSpPr>
          <p:cNvPr id="10" name="Rechthoek 9"/>
          <p:cNvSpPr/>
          <p:nvPr/>
        </p:nvSpPr>
        <p:spPr>
          <a:xfrm>
            <a:off x="2051720" y="63093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1100" dirty="0" smtClean="0"/>
              <a:t>Samenvatting: </a:t>
            </a:r>
            <a:r>
              <a:rPr lang="nl-NL" sz="1100" dirty="0" smtClean="0">
                <a:hlinkClick r:id="rId2"/>
              </a:rPr>
              <a:t>http://www.youtube.com/watch?v=RvBotF6t1XA</a:t>
            </a:r>
            <a:endParaRPr lang="nl-NL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/>
              <a:t>EXTRA: Populariteit van Calvinisme maakt volksaard Nederlanders</a:t>
            </a:r>
            <a:endParaRPr lang="nl-NL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Strenge calvinisten? Nog steeds!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Wat is typisch Nederlands?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Hard werken voor je geld</a:t>
            </a:r>
          </a:p>
          <a:p>
            <a:pPr>
              <a:buNone/>
            </a:pPr>
            <a:r>
              <a:rPr lang="nl-NL" dirty="0" smtClean="0"/>
              <a:t>Je best doen</a:t>
            </a:r>
          </a:p>
          <a:p>
            <a:pPr>
              <a:buNone/>
            </a:pPr>
            <a:r>
              <a:rPr lang="nl-NL" dirty="0" smtClean="0"/>
              <a:t>Spaarzaam</a:t>
            </a:r>
          </a:p>
          <a:p>
            <a:pPr>
              <a:buNone/>
            </a:pPr>
            <a:r>
              <a:rPr lang="nl-NL" dirty="0" smtClean="0"/>
              <a:t>Soberheid (o.a. in kleding, inrichting huis)</a:t>
            </a:r>
          </a:p>
          <a:p>
            <a:pPr>
              <a:buNone/>
            </a:pPr>
            <a:r>
              <a:rPr lang="nl-NL" dirty="0" smtClean="0"/>
              <a:t>Tolerantie</a:t>
            </a:r>
          </a:p>
          <a:p>
            <a:pPr>
              <a:buNone/>
            </a:pPr>
            <a:r>
              <a:rPr lang="nl-NL" dirty="0" smtClean="0"/>
              <a:t>Niet overdrijven (ingetogenheid)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457200" y="21328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https://www.youtube.com/watch?v=YGsJtkdZnC4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nl-NL" i="1" dirty="0" smtClean="0"/>
              <a:t>Gebruik bron 7.</a:t>
            </a:r>
          </a:p>
          <a:p>
            <a:pPr>
              <a:buNone/>
            </a:pPr>
            <a:r>
              <a:rPr lang="nl-NL" dirty="0" smtClean="0"/>
              <a:t>Uit de bron blijkt dat de autoriteiten van Delft aanhangers zijn van de Reformatie.</a:t>
            </a:r>
          </a:p>
          <a:p>
            <a:pPr>
              <a:buNone/>
            </a:pPr>
            <a:r>
              <a:rPr lang="nl-NL" dirty="0" smtClean="0"/>
              <a:t>(2p) </a:t>
            </a:r>
            <a:r>
              <a:rPr lang="nl-NL" b="1" dirty="0" smtClean="0"/>
              <a:t>Leg dit uit.</a:t>
            </a:r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r>
              <a:rPr lang="nl-NL" b="1" dirty="0" smtClean="0"/>
              <a:t>bron 7</a:t>
            </a:r>
          </a:p>
          <a:p>
            <a:pPr marL="0" indent="0">
              <a:buNone/>
            </a:pPr>
            <a:r>
              <a:rPr lang="nl-NL" dirty="0" smtClean="0"/>
              <a:t>Op 25 november 1607 wordt in Delft bekend gemaakt:</a:t>
            </a:r>
          </a:p>
          <a:p>
            <a:pPr marL="0" indent="0">
              <a:buNone/>
            </a:pPr>
            <a:r>
              <a:rPr lang="nl-NL" dirty="0" smtClean="0"/>
              <a:t>Verboden op Sint-Nicolaasavond met koopwaar op de markt te staan:</a:t>
            </a:r>
          </a:p>
          <a:p>
            <a:pPr marL="0" indent="0">
              <a:buNone/>
            </a:pPr>
            <a:r>
              <a:rPr lang="nl-NL" dirty="0" smtClean="0"/>
              <a:t>De autoriteiten van de stad Delft hebben gemerkt dat op 5 december, de</a:t>
            </a:r>
          </a:p>
          <a:p>
            <a:pPr marL="0" indent="0">
              <a:buNone/>
            </a:pPr>
            <a:r>
              <a:rPr lang="nl-NL" dirty="0"/>
              <a:t>z</a:t>
            </a:r>
            <a:r>
              <a:rPr lang="nl-NL" dirty="0" smtClean="0"/>
              <a:t>ogenaamde </a:t>
            </a:r>
            <a:r>
              <a:rPr lang="nl-NL" dirty="0" smtClean="0"/>
              <a:t>sinterklaasavond, de markt bezet is met veel kramen. Daar</a:t>
            </a:r>
          </a:p>
          <a:p>
            <a:pPr marL="0" indent="0">
              <a:buNone/>
            </a:pPr>
            <a:r>
              <a:rPr lang="nl-NL" dirty="0" smtClean="0"/>
              <a:t>worden verschillende goederen verkocht waarvan men de kleine kinderen wijs</a:t>
            </a:r>
          </a:p>
          <a:p>
            <a:pPr marL="0" indent="0">
              <a:buNone/>
            </a:pPr>
            <a:r>
              <a:rPr lang="nl-NL" dirty="0" smtClean="0"/>
              <a:t>maakt dat Nicolaas die aan hen geeft. Dat is een zaak die niet alleen in strijd</a:t>
            </a:r>
          </a:p>
          <a:p>
            <a:pPr marL="0" indent="0">
              <a:buNone/>
            </a:pPr>
            <a:r>
              <a:rPr lang="nl-NL" dirty="0" smtClean="0"/>
              <a:t>is met de goede orde en het gezag, maar het leidt de mensen ook af van de</a:t>
            </a:r>
          </a:p>
          <a:p>
            <a:pPr marL="0" indent="0">
              <a:buNone/>
            </a:pPr>
            <a:r>
              <a:rPr lang="nl-NL" dirty="0" smtClean="0"/>
              <a:t>ware godsdienst. Zo krijgen we hier ongeloof en afgoderij. Daarom hebben</a:t>
            </a:r>
          </a:p>
          <a:p>
            <a:pPr marL="0" indent="0">
              <a:buNone/>
            </a:pPr>
            <a:r>
              <a:rPr lang="nl-NL" dirty="0" smtClean="0"/>
              <a:t>schout en schepenen, samen met de burgemeesters besloten dat voortaan</a:t>
            </a:r>
          </a:p>
          <a:p>
            <a:pPr marL="0" indent="0">
              <a:buNone/>
            </a:pPr>
            <a:r>
              <a:rPr lang="nl-NL" dirty="0" smtClean="0"/>
              <a:t>niemand, inwoner van Delft of niet, op Sint-Nicolaasavond met marktkramen,</a:t>
            </a:r>
          </a:p>
          <a:p>
            <a:pPr marL="0" indent="0">
              <a:buNone/>
            </a:pPr>
            <a:r>
              <a:rPr lang="nl-NL" dirty="0" smtClean="0"/>
              <a:t>goederen of artikelen op de markt of waar dan ook mag gaan staan.</a:t>
            </a:r>
          </a:p>
          <a:p>
            <a:pPr marL="0" indent="0">
              <a:buNone/>
            </a:pPr>
            <a:r>
              <a:rPr lang="nl-NL" dirty="0" smtClean="0"/>
              <a:t>Bovendien wordt verboden om voortaan brood, koek, suiker of andere</a:t>
            </a:r>
          </a:p>
          <a:p>
            <a:pPr marL="0" indent="0">
              <a:buNone/>
            </a:pPr>
            <a:r>
              <a:rPr lang="nl-NL" dirty="0" smtClean="0"/>
              <a:t>etenswaren waarop iets staat afgebeeld te verkopen of uit te stallen. Koeken</a:t>
            </a:r>
          </a:p>
          <a:p>
            <a:pPr marL="0" indent="0">
              <a:buNone/>
            </a:pPr>
            <a:r>
              <a:rPr lang="nl-NL" dirty="0" smtClean="0"/>
              <a:t>met afbeeldingen worden meteen in beslag genomen!</a:t>
            </a:r>
          </a:p>
          <a:p>
            <a:pPr marL="0" indent="0">
              <a:buNone/>
            </a:pPr>
            <a:r>
              <a:rPr lang="nl-NL" dirty="0" smtClean="0"/>
              <a:t>Bekendgemaakt bij het luiden van de grote klok van het stadhuis,</a:t>
            </a:r>
          </a:p>
          <a:p>
            <a:pPr marL="0" indent="0">
              <a:buNone/>
            </a:pPr>
            <a:r>
              <a:rPr lang="nl-NL" dirty="0" smtClean="0"/>
              <a:t>25 november 1607.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dirty="0" smtClean="0"/>
              <a:t>maximumscore 2 </a:t>
            </a:r>
          </a:p>
          <a:p>
            <a:pPr>
              <a:buNone/>
            </a:pPr>
            <a:r>
              <a:rPr lang="nl-NL" dirty="0" smtClean="0"/>
              <a:t>Voorbeeld van een juist antwoord is: </a:t>
            </a:r>
          </a:p>
          <a:p>
            <a:pPr>
              <a:buNone/>
            </a:pPr>
            <a:r>
              <a:rPr lang="nl-NL" dirty="0" smtClean="0"/>
              <a:t>Uit de bron blijkt dat de autoriteiten van Delft de afbeelding/verering van de (katholieke) heilige Sint-Nicolaas verbieden, wat past bij de protestantse uitgangspunten/de Reformatie.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Nog een 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Vitus Lodewijk </a:t>
            </a:r>
            <a:r>
              <a:rPr lang="nl-NL" dirty="0" err="1"/>
              <a:t>von</a:t>
            </a:r>
            <a:r>
              <a:rPr lang="nl-NL" dirty="0"/>
              <a:t> </a:t>
            </a:r>
            <a:r>
              <a:rPr lang="nl-NL" dirty="0" err="1"/>
              <a:t>Seckendorff</a:t>
            </a:r>
            <a:r>
              <a:rPr lang="nl-NL" dirty="0"/>
              <a:t> (1626 - 1692) schreef  een geschiedenis van de reformatie onder de titel:</a:t>
            </a:r>
          </a:p>
          <a:p>
            <a:pPr marL="0" indent="0">
              <a:buNone/>
            </a:pPr>
            <a:r>
              <a:rPr lang="nl-NL" dirty="0"/>
              <a:t>'Uitvoerige en onpartijdige historie der Reformatie door Dr. Martin LUTHER en andere voortreffelijke mannen, sedert den </a:t>
            </a:r>
            <a:r>
              <a:rPr lang="nl-NL" dirty="0" err="1"/>
              <a:t>jare</a:t>
            </a:r>
            <a:r>
              <a:rPr lang="nl-NL" dirty="0"/>
              <a:t> 1515 en vervolgens in </a:t>
            </a:r>
            <a:r>
              <a:rPr lang="nl-NL" dirty="0" err="1"/>
              <a:t>Duitschland</a:t>
            </a:r>
            <a:r>
              <a:rPr lang="nl-NL" dirty="0"/>
              <a:t> en de aangrenzende rijken door </a:t>
            </a:r>
            <a:r>
              <a:rPr lang="nl-NL" dirty="0" err="1"/>
              <a:t>Godts</a:t>
            </a:r>
            <a:r>
              <a:rPr lang="nl-NL" dirty="0"/>
              <a:t> zegen gewrocht.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Alleen </a:t>
            </a:r>
            <a:r>
              <a:rPr lang="nl-NL" dirty="0"/>
              <a:t>al deze titel doet vermoeden dat dit boek minder onpartijdig is dan de schrijver doet voorkomen.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Licht </a:t>
            </a:r>
            <a:r>
              <a:rPr lang="nl-NL" dirty="0"/>
              <a:t>deze uitspraak toe.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595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Kenmerkende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‘De </a:t>
            </a:r>
            <a:r>
              <a:rPr lang="nl-NL" b="1" dirty="0" smtClean="0">
                <a:solidFill>
                  <a:srgbClr val="FF0000"/>
                </a:solidFill>
              </a:rPr>
              <a:t>protestantse reformatie </a:t>
            </a:r>
            <a:r>
              <a:rPr lang="nl-NL" dirty="0" smtClean="0"/>
              <a:t>die splitsing van de christelijke kerk in West-Europa tot gevolg had.’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oelichting met afgeronde rechthoek 3"/>
          <p:cNvSpPr/>
          <p:nvPr/>
        </p:nvSpPr>
        <p:spPr>
          <a:xfrm>
            <a:off x="2771800" y="3501008"/>
            <a:ext cx="3096344" cy="1944216"/>
          </a:xfrm>
          <a:prstGeom prst="wedgeRoundRectCallout">
            <a:avLst>
              <a:gd name="adj1" fmla="val -49910"/>
              <a:gd name="adj2" fmla="val -8872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Dit kenmerkende aspect is in je examenjaar belangrijke examenstof!</a:t>
            </a:r>
            <a:endParaRPr lang="nl-NL" dirty="0"/>
          </a:p>
        </p:txBody>
      </p:sp>
      <p:sp>
        <p:nvSpPr>
          <p:cNvPr id="5" name="Ovaal 4"/>
          <p:cNvSpPr/>
          <p:nvPr/>
        </p:nvSpPr>
        <p:spPr>
          <a:xfrm>
            <a:off x="179512" y="291197"/>
            <a:ext cx="1512168" cy="8689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16</a:t>
            </a:r>
            <a:r>
              <a:rPr lang="nl-NL" baseline="30000" dirty="0" smtClean="0">
                <a:solidFill>
                  <a:schemeClr val="tx1"/>
                </a:solidFill>
              </a:rPr>
              <a:t>e</a:t>
            </a:r>
            <a:r>
              <a:rPr lang="nl-NL" dirty="0" smtClean="0">
                <a:solidFill>
                  <a:schemeClr val="tx1"/>
                </a:solidFill>
              </a:rPr>
              <a:t> eeuw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Dit boek is geen onpartijdige weergave van de geschiedenis van de reformatie omdat de schrijver het heeft over ‘</a:t>
            </a:r>
            <a:r>
              <a:rPr lang="nl-NL" i="1" dirty="0" smtClean="0"/>
              <a:t>andere voortreffelijke mannen’ </a:t>
            </a:r>
            <a:r>
              <a:rPr lang="nl-NL" dirty="0" smtClean="0"/>
              <a:t>en daarmee geeft hij dus aan dat hij Luther en de protestanten ‘voortreffelijk’ dus goed vindt, en dat is niet onpartijdig. Hij staat aan de kant van </a:t>
            </a:r>
            <a:r>
              <a:rPr lang="nl-NL" smtClean="0"/>
              <a:t>de protestanten.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87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/>
              <a:t>Middeleeuwen </a:t>
            </a:r>
            <a:br>
              <a:rPr lang="nl-NL" b="1" dirty="0" smtClean="0"/>
            </a:br>
            <a:r>
              <a:rPr lang="nl-NL" b="1" dirty="0" smtClean="0"/>
              <a:t>(1000 – 1500)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1"/>
          </a:xfrm>
        </p:spPr>
        <p:txBody>
          <a:bodyPr/>
          <a:lstStyle/>
          <a:p>
            <a:pPr>
              <a:buNone/>
            </a:pPr>
            <a:r>
              <a:rPr lang="nl-NL" i="1" dirty="0" smtClean="0"/>
              <a:t>Kritiek op de kerk:</a:t>
            </a:r>
            <a:endParaRPr lang="nl-NL" i="1" dirty="0"/>
          </a:p>
          <a:p>
            <a:r>
              <a:rPr lang="nl-NL" dirty="0" smtClean="0"/>
              <a:t>Corruptie</a:t>
            </a:r>
          </a:p>
          <a:p>
            <a:r>
              <a:rPr lang="nl-NL" dirty="0" smtClean="0"/>
              <a:t>Afwijkingen van het ware zuivere geloof</a:t>
            </a: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			</a:t>
            </a:r>
            <a:r>
              <a:rPr lang="nl-NL" sz="1800" dirty="0" smtClean="0">
                <a:sym typeface="Wingdings" pitchFamily="2" charset="2"/>
              </a:rPr>
              <a:t> Geen celibaat leven (priesters kregen o.a. kinderen)</a:t>
            </a:r>
          </a:p>
          <a:p>
            <a:pPr>
              <a:buNone/>
            </a:pPr>
            <a:r>
              <a:rPr lang="nl-NL" sz="1800" dirty="0">
                <a:sym typeface="Wingdings" pitchFamily="2" charset="2"/>
              </a:rPr>
              <a:t>	</a:t>
            </a:r>
            <a:r>
              <a:rPr lang="nl-NL" sz="1800" dirty="0" smtClean="0">
                <a:sym typeface="Wingdings" pitchFamily="2" charset="2"/>
              </a:rPr>
              <a:t>		 Geestelijkheid leefde in weelde en overvloed. </a:t>
            </a:r>
          </a:p>
          <a:p>
            <a:r>
              <a:rPr lang="nl-NL" dirty="0" smtClean="0">
                <a:sym typeface="Wingdings" pitchFamily="2" charset="2"/>
              </a:rPr>
              <a:t>Vriendjespolitiek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Rechteraccolade 3"/>
          <p:cNvSpPr/>
          <p:nvPr/>
        </p:nvSpPr>
        <p:spPr>
          <a:xfrm rot="5400000">
            <a:off x="3932740" y="1115932"/>
            <a:ext cx="702455" cy="792088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1043608" y="5589240"/>
            <a:ext cx="72008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 smtClean="0"/>
              <a:t>En de kerk? </a:t>
            </a:r>
            <a:r>
              <a:rPr lang="nl-NL" sz="2000" dirty="0" smtClean="0">
                <a:sym typeface="Wingdings" pitchFamily="2" charset="2"/>
              </a:rPr>
              <a:t> noemde al de mensen die dit beweerden </a:t>
            </a:r>
            <a:r>
              <a:rPr lang="nl-NL" sz="2000" b="1" dirty="0" smtClean="0">
                <a:solidFill>
                  <a:srgbClr val="FF0000"/>
                </a:solidFill>
                <a:sym typeface="Wingdings" pitchFamily="2" charset="2"/>
              </a:rPr>
              <a:t>KETTERS</a:t>
            </a:r>
            <a:r>
              <a:rPr lang="nl-NL" sz="2000" b="1" dirty="0" smtClean="0">
                <a:solidFill>
                  <a:srgbClr val="FF0000"/>
                </a:solidFill>
              </a:rPr>
              <a:t> </a:t>
            </a:r>
            <a:endParaRPr lang="nl-NL" sz="2000" b="1" dirty="0">
              <a:solidFill>
                <a:srgbClr val="FF0000"/>
              </a:solidFill>
            </a:endParaRPr>
          </a:p>
        </p:txBody>
      </p:sp>
      <p:sp>
        <p:nvSpPr>
          <p:cNvPr id="6" name="6-punts ster 5"/>
          <p:cNvSpPr/>
          <p:nvPr/>
        </p:nvSpPr>
        <p:spPr>
          <a:xfrm rot="21042009">
            <a:off x="5925905" y="-273429"/>
            <a:ext cx="3491880" cy="3672408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Ook al in de late middeleeuwen was er al wat kritiek geuit op de kerk. Deze kritiek is altijd succesvol in de kiem gesmoord, deze keer lukte dat niet!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u="sng" dirty="0" smtClean="0"/>
              <a:t>Erasmus </a:t>
            </a:r>
            <a:r>
              <a:rPr lang="nl-NL" sz="2700" i="1" u="sng" dirty="0" smtClean="0"/>
              <a:t>(zie par 3.1) </a:t>
            </a:r>
            <a:r>
              <a:rPr lang="nl-NL" b="1" u="sng" dirty="0" smtClean="0"/>
              <a:t>(ong. 1466 tot 1536)</a:t>
            </a:r>
            <a:endParaRPr lang="nl-NL" b="1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Humanist / theoloog (uit Rotterdam)</a:t>
            </a:r>
            <a:r>
              <a:rPr lang="nl-NL" dirty="0" smtClean="0">
                <a:sym typeface="Wingdings" pitchFamily="2" charset="2"/>
              </a:rPr>
              <a:t> </a:t>
            </a: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Bestuderen van klassieke teksten</a:t>
            </a: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Bestuderen van de </a:t>
            </a:r>
            <a:r>
              <a:rPr lang="nl-NL" b="1" u="sng" dirty="0" smtClean="0">
                <a:sym typeface="Wingdings" pitchFamily="2" charset="2"/>
              </a:rPr>
              <a:t>bijbel</a:t>
            </a:r>
            <a:r>
              <a:rPr lang="nl-NL" dirty="0" smtClean="0">
                <a:sym typeface="Wingdings" pitchFamily="2" charset="2"/>
              </a:rPr>
              <a:t> </a:t>
            </a:r>
            <a:r>
              <a:rPr lang="nl-NL" sz="1400" dirty="0" smtClean="0">
                <a:sym typeface="Wingdings" pitchFamily="2" charset="2"/>
              </a:rPr>
              <a:t>(Latijnse Vulgaat: Volks Latijn, bijbel van 390 – 405)</a:t>
            </a:r>
          </a:p>
          <a:p>
            <a:pPr>
              <a:buNone/>
            </a:pPr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971600" y="371703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Erasmus constateerde grove fouten in de Bijbel</a:t>
            </a:r>
            <a:endParaRPr lang="nl-NL" dirty="0"/>
          </a:p>
        </p:txBody>
      </p:sp>
      <p:sp>
        <p:nvSpPr>
          <p:cNvPr id="5" name="Ovaal 4"/>
          <p:cNvSpPr/>
          <p:nvPr/>
        </p:nvSpPr>
        <p:spPr>
          <a:xfrm>
            <a:off x="5508104" y="5157192"/>
            <a:ext cx="158417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= kritiek op de kerk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5580112" y="3717032"/>
            <a:ext cx="28083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Erasmus maakt een nieuwe vertaling (1516)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971600" y="5013176"/>
            <a:ext cx="244827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Daarnaast vond Erasmus dat veel geestelijken zich niet goed aan de bijbel- voorschriften hielden. </a:t>
            </a:r>
            <a:endParaRPr lang="nl-NL" dirty="0"/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3491880" y="4005064"/>
            <a:ext cx="2016224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3491880" y="4221088"/>
            <a:ext cx="2016224" cy="122413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3491880" y="5805264"/>
            <a:ext cx="187220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1979712" y="47251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Erasmus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	</a:t>
            </a:r>
            <a:r>
              <a:rPr lang="nl-NL" i="1" dirty="0" smtClean="0"/>
              <a:t>is door zijn kritiek op de kerk een wegbereider geworden van de reformatie / kerkhervorming (of hij dat nu wel of niet wilde). Let op: hij is </a:t>
            </a:r>
            <a:r>
              <a:rPr lang="nl-NL" b="1" i="1" dirty="0" smtClean="0"/>
              <a:t>geen</a:t>
            </a:r>
            <a:r>
              <a:rPr lang="nl-NL" i="1" dirty="0" smtClean="0"/>
              <a:t> hervormer zoals </a:t>
            </a:r>
            <a:r>
              <a:rPr lang="nl-NL" i="1" dirty="0" err="1" smtClean="0"/>
              <a:t>Luther</a:t>
            </a:r>
            <a:r>
              <a:rPr lang="nl-NL" i="1" dirty="0" smtClean="0"/>
              <a:t>.</a:t>
            </a:r>
          </a:p>
          <a:p>
            <a:pPr>
              <a:buNone/>
            </a:pPr>
            <a:endParaRPr lang="nl-NL" i="1" dirty="0"/>
          </a:p>
          <a:p>
            <a:pPr>
              <a:buNone/>
            </a:pPr>
            <a:r>
              <a:rPr lang="nl-NL" i="1" dirty="0" smtClean="0"/>
              <a:t>	Zijn invloed is groot </a:t>
            </a:r>
            <a:r>
              <a:rPr lang="nl-NL" i="1" dirty="0" smtClean="0">
                <a:sym typeface="Wingdings" pitchFamily="2" charset="2"/>
              </a:rPr>
              <a:t> elite</a:t>
            </a:r>
            <a:endParaRPr lang="nl-NL" i="1" dirty="0"/>
          </a:p>
        </p:txBody>
      </p:sp>
      <p:pic>
        <p:nvPicPr>
          <p:cNvPr id="1026" name="Picture 2" descr="http://www.isvw.nl/user/img/reut2/dode_denkers/erasmus,_desiderius_door_holbei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3140968"/>
            <a:ext cx="2514600" cy="3562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b="1" dirty="0" smtClean="0"/>
              <a:t>Luther (1483 – 1546)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Duitse monnik 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1517</a:t>
            </a:r>
            <a:r>
              <a:rPr lang="nl-NL" dirty="0" smtClean="0"/>
              <a:t>: pamflet met 95 stellingen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1. aflatenhandel </a:t>
            </a:r>
            <a:r>
              <a:rPr lang="nl-NL" sz="1400" dirty="0" smtClean="0"/>
              <a:t>(afkoopbrieven voor zonden)</a:t>
            </a:r>
          </a:p>
          <a:p>
            <a:pPr>
              <a:buNone/>
            </a:pPr>
            <a:r>
              <a:rPr lang="nl-NL" sz="1400" dirty="0"/>
              <a:t>	</a:t>
            </a:r>
            <a:r>
              <a:rPr lang="nl-NL" sz="1400" dirty="0" smtClean="0"/>
              <a:t>	</a:t>
            </a:r>
            <a:r>
              <a:rPr lang="nl-NL" dirty="0" smtClean="0"/>
              <a:t>2. verering van heiligen en relikwieën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3. Organisatie van de kerk (hiërarchie) is 	 	     slecht, want geloof is iets persoonlijks</a:t>
            </a:r>
          </a:p>
          <a:p>
            <a:pPr>
              <a:buNone/>
            </a:pPr>
            <a:r>
              <a:rPr lang="nl-NL" dirty="0" smtClean="0"/>
              <a:t>		4. enz. enz.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		95……. </a:t>
            </a:r>
            <a:endParaRPr lang="nl-NL" sz="1400" dirty="0" smtClean="0"/>
          </a:p>
        </p:txBody>
      </p:sp>
      <p:sp>
        <p:nvSpPr>
          <p:cNvPr id="4" name="Rechthoek 3"/>
          <p:cNvSpPr/>
          <p:nvPr/>
        </p:nvSpPr>
        <p:spPr>
          <a:xfrm>
            <a:off x="2987824" y="160467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nl-NL" sz="1200" dirty="0">
                <a:hlinkClick r:id="rId2"/>
              </a:rPr>
              <a:t>https://www.schooltv.nl/video/histoclips-luther-en-de-hervorming/#q=luther</a:t>
            </a:r>
            <a:endParaRPr lang="nl-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aflatenhandel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8434" name="Picture 2" descr="http://www.nieuwsbronnen.com/tenbunderen/bedevaarten/bedevaart5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340768"/>
            <a:ext cx="7590772" cy="5229200"/>
          </a:xfrm>
          <a:prstGeom prst="rect">
            <a:avLst/>
          </a:prstGeom>
          <a:noFill/>
        </p:spPr>
      </p:pic>
      <p:sp>
        <p:nvSpPr>
          <p:cNvPr id="5" name="Toelichting met afgeronde rechthoek 4"/>
          <p:cNvSpPr/>
          <p:nvPr/>
        </p:nvSpPr>
        <p:spPr>
          <a:xfrm>
            <a:off x="4355976" y="1412776"/>
            <a:ext cx="3600400" cy="2520280"/>
          </a:xfrm>
          <a:prstGeom prst="wedgeRoundRectCallout">
            <a:avLst>
              <a:gd name="adj1" fmla="val -49747"/>
              <a:gd name="adj2" fmla="val 61891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De geestelijke (paus) verkoopt de gelovige een brief (aflaat) waarin staat  dat zijn zonden zijn vergeven.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err="1" smtClean="0">
                <a:solidFill>
                  <a:schemeClr val="tx1"/>
                </a:solidFill>
              </a:rPr>
              <a:t>Luther</a:t>
            </a:r>
            <a:r>
              <a:rPr lang="nl-NL" dirty="0" smtClean="0">
                <a:solidFill>
                  <a:schemeClr val="tx1"/>
                </a:solidFill>
              </a:rPr>
              <a:t> zegt: dit is corruptie, want alleen god kan je zonden vergeven en niet één of andere brief.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Toelichting met afgeronde rechthoek 5"/>
          <p:cNvSpPr/>
          <p:nvPr/>
        </p:nvSpPr>
        <p:spPr>
          <a:xfrm>
            <a:off x="395536" y="188640"/>
            <a:ext cx="1584176" cy="1800200"/>
          </a:xfrm>
          <a:prstGeom prst="wedgeRoundRectCallout">
            <a:avLst>
              <a:gd name="adj1" fmla="val 77736"/>
              <a:gd name="adj2" fmla="val 34190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Dit is een paus, herkenbaar aan de driedelige kroon. 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heiligenverering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4" descr="http://www.columbusmagazine.nl/images/user_images/37a11/37a1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268760"/>
            <a:ext cx="7704856" cy="5122163"/>
          </a:xfrm>
          <a:prstGeom prst="rect">
            <a:avLst/>
          </a:prstGeom>
          <a:noFill/>
        </p:spPr>
      </p:pic>
      <p:sp>
        <p:nvSpPr>
          <p:cNvPr id="5" name="Toelichting met afgeronde rechthoek 4"/>
          <p:cNvSpPr/>
          <p:nvPr/>
        </p:nvSpPr>
        <p:spPr>
          <a:xfrm>
            <a:off x="899592" y="1268760"/>
            <a:ext cx="3600400" cy="3312368"/>
          </a:xfrm>
          <a:prstGeom prst="wedgeRoundRectCallout">
            <a:avLst>
              <a:gd name="adj1" fmla="val 77760"/>
              <a:gd name="adj2" fmla="val 24996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In het rooms-katholieke geloof worden allerlei heiligen (bijv. Maria) vereerd. Er worden ook standbeelden van deze heiligen gemaakt.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err="1" smtClean="0">
                <a:solidFill>
                  <a:schemeClr val="tx1"/>
                </a:solidFill>
              </a:rPr>
              <a:t>Luther</a:t>
            </a:r>
            <a:r>
              <a:rPr lang="nl-NL" dirty="0" smtClean="0">
                <a:solidFill>
                  <a:schemeClr val="tx1"/>
                </a:solidFill>
              </a:rPr>
              <a:t> zegt: dit is fout. Het christendom gaat alleen om god en Jezus. Verder staat in de bijbel dat je geen afgodsbeelden mag maken: dus geen standbeelden. 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FF0000"/>
                </a:solidFill>
              </a:rPr>
              <a:t>Relikwieënverering</a:t>
            </a:r>
            <a:endParaRPr lang="nl-NL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http://www.bedawi.com/St.%20Catherine%20Relikwie%20van%20St.%20Catherine.jpg-for-web-norma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556792"/>
            <a:ext cx="7272808" cy="5022785"/>
          </a:xfrm>
          <a:prstGeom prst="rect">
            <a:avLst/>
          </a:prstGeom>
          <a:noFill/>
        </p:spPr>
      </p:pic>
      <p:sp>
        <p:nvSpPr>
          <p:cNvPr id="5" name="Toelichting met afgeronde rechthoek 4"/>
          <p:cNvSpPr/>
          <p:nvPr/>
        </p:nvSpPr>
        <p:spPr>
          <a:xfrm>
            <a:off x="251520" y="1484784"/>
            <a:ext cx="2304256" cy="3672408"/>
          </a:xfrm>
          <a:prstGeom prst="wedgeRoundRectCallout">
            <a:avLst>
              <a:gd name="adj1" fmla="val 70743"/>
              <a:gd name="adj2" fmla="val 41421"/>
              <a:gd name="adj3" fmla="val 16667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Een relikwie is een ‘restant’ van een heilige. Bijv. een pluk haar, of </a:t>
            </a:r>
            <a:r>
              <a:rPr lang="nl-NL" dirty="0" smtClean="0">
                <a:solidFill>
                  <a:schemeClr val="tx1"/>
                </a:solidFill>
              </a:rPr>
              <a:t>zoals </a:t>
            </a:r>
            <a:r>
              <a:rPr lang="nl-NL" dirty="0" smtClean="0">
                <a:solidFill>
                  <a:schemeClr val="tx1"/>
                </a:solidFill>
              </a:rPr>
              <a:t>hiernaast </a:t>
            </a:r>
            <a:r>
              <a:rPr lang="nl-NL" dirty="0" smtClean="0">
                <a:solidFill>
                  <a:schemeClr val="tx1"/>
                </a:solidFill>
              </a:rPr>
              <a:t>een hand. 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/>
            </a:r>
            <a:br>
              <a:rPr lang="nl-NL" dirty="0" smtClean="0">
                <a:solidFill>
                  <a:schemeClr val="tx1"/>
                </a:solidFill>
              </a:rPr>
            </a:br>
            <a:r>
              <a:rPr lang="nl-NL" dirty="0" err="1" smtClean="0">
                <a:solidFill>
                  <a:schemeClr val="tx1"/>
                </a:solidFill>
              </a:rPr>
              <a:t>Luther</a:t>
            </a:r>
            <a:r>
              <a:rPr lang="nl-NL" dirty="0" smtClean="0">
                <a:solidFill>
                  <a:schemeClr val="tx1"/>
                </a:solidFill>
              </a:rPr>
              <a:t> zegt: het gaat in het Christendom alleen om Jezus en god en niet om anderen. Dit mag niet volgens het geloof. 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1046</Words>
  <Application>Microsoft Office PowerPoint</Application>
  <PresentationFormat>Diavoorstelling (4:3)</PresentationFormat>
  <Paragraphs>150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Office-thema</vt:lpstr>
      <vt:lpstr>Paragraaf 3.3 De Reformatie</vt:lpstr>
      <vt:lpstr>Kenmerkende aspect</vt:lpstr>
      <vt:lpstr>Middeleeuwen  (1000 – 1500)</vt:lpstr>
      <vt:lpstr>Erasmus (zie par 3.1) (ong. 1466 tot 1536)</vt:lpstr>
      <vt:lpstr>Erasmus</vt:lpstr>
      <vt:lpstr>Luther (1483 – 1546)</vt:lpstr>
      <vt:lpstr>aflatenhandel</vt:lpstr>
      <vt:lpstr>heiligenverering</vt:lpstr>
      <vt:lpstr>Relikwieënverering</vt:lpstr>
      <vt:lpstr>Luther</vt:lpstr>
      <vt:lpstr>Luther vindt: </vt:lpstr>
      <vt:lpstr>Gevolgen van Luthers’ optreden….</vt:lpstr>
      <vt:lpstr>Calvijn (1509 – 1564) </vt:lpstr>
      <vt:lpstr>Calvinisme</vt:lpstr>
      <vt:lpstr>Vergelijking Luther   Calvijn</vt:lpstr>
      <vt:lpstr>EXTRA: Populariteit van Calvinisme maakt volksaard Nederlanders</vt:lpstr>
      <vt:lpstr>Examenvraag</vt:lpstr>
      <vt:lpstr>Antwoord examenvraag</vt:lpstr>
      <vt:lpstr>Nog een vraag</vt:lpstr>
      <vt:lpstr>Antwoord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5.3</dc:title>
  <dc:creator>Kristel Biemans</dc:creator>
  <cp:lastModifiedBy>Biemans, KJA (Kristel)</cp:lastModifiedBy>
  <cp:revision>37</cp:revision>
  <dcterms:created xsi:type="dcterms:W3CDTF">2013-04-04T08:30:50Z</dcterms:created>
  <dcterms:modified xsi:type="dcterms:W3CDTF">2017-11-22T20:00:11Z</dcterms:modified>
</cp:coreProperties>
</file>